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 id="2147483650" r:id="rId5"/>
    <p:sldMasterId id="214748365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52" roundtripDataSignature="AMtx7mhRLYtzh6VOmlptbJzoqNz3TL9C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2" Type="http://customschemas.google.com/relationships/presentationmetadata" Target="meta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 name="Google Shape;5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 name="Google Shape;6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 name="Google Shape;6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c61248bee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fc61248be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9" name="Shape 19"/>
        <p:cNvGrpSpPr/>
        <p:nvPr/>
      </p:nvGrpSpPr>
      <p:grpSpPr>
        <a:xfrm>
          <a:off x="0" y="0"/>
          <a:ext cx="0" cy="0"/>
          <a:chOff x="0" y="0"/>
          <a:chExt cx="0" cy="0"/>
        </a:xfrm>
      </p:grpSpPr>
      <p:sp>
        <p:nvSpPr>
          <p:cNvPr id="20" name="Google Shape;20;p45"/>
          <p:cNvSpPr txBox="1"/>
          <p:nvPr>
            <p:ph type="title"/>
          </p:nvPr>
        </p:nvSpPr>
        <p:spPr>
          <a:xfrm>
            <a:off x="2514600" y="3810000"/>
            <a:ext cx="6019800" cy="1524000"/>
          </a:xfrm>
          <a:prstGeom prst="rect">
            <a:avLst/>
          </a:prstGeom>
          <a:noFill/>
          <a:ln>
            <a:noFill/>
          </a:ln>
        </p:spPr>
        <p:txBody>
          <a:bodyPr anchorCtr="0" anchor="ctr" bIns="45700" lIns="91425" spcFirstLastPara="1" rIns="91425" wrap="square" tIns="4570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2" name="Shape 3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0" name="Shape 50"/>
        <p:cNvGrpSpPr/>
        <p:nvPr/>
      </p:nvGrpSpPr>
      <p:grpSpPr>
        <a:xfrm>
          <a:off x="0" y="0"/>
          <a:ext cx="0" cy="0"/>
          <a:chOff x="0" y="0"/>
          <a:chExt cx="0" cy="0"/>
        </a:xfrm>
      </p:grpSpPr>
      <p:sp>
        <p:nvSpPr>
          <p:cNvPr id="51" name="Google Shape;51;p49"/>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49"/>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4.png"/><Relationship Id="rId3" Type="http://schemas.openxmlformats.org/officeDocument/2006/relationships/slideLayout" Target="../slideLayouts/slideLayout2.xml"/><Relationship Id="rId4"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44"/>
          <p:cNvSpPr txBox="1"/>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 name="Google Shape;11;p44"/>
          <p:cNvSpPr txBox="1"/>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 name="Google Shape;12;p44"/>
          <p:cNvSpPr txBox="1"/>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 name="Google Shape;13;p44"/>
          <p:cNvSpPr txBox="1"/>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BITS_university_logo_whitevert.png" id="14" name="Google Shape;14;p44"/>
          <p:cNvPicPr preferRelativeResize="0"/>
          <p:nvPr/>
        </p:nvPicPr>
        <p:blipFill rotWithShape="1">
          <a:blip r:embed="rId2">
            <a:alphaModFix/>
          </a:blip>
          <a:srcRect b="28591" l="0" r="0" t="1"/>
          <a:stretch/>
        </p:blipFill>
        <p:spPr>
          <a:xfrm>
            <a:off x="76200" y="3352800"/>
            <a:ext cx="2057400" cy="1979612"/>
          </a:xfrm>
          <a:prstGeom prst="rect">
            <a:avLst/>
          </a:prstGeom>
          <a:noFill/>
          <a:ln>
            <a:noFill/>
          </a:ln>
        </p:spPr>
      </p:pic>
      <p:sp>
        <p:nvSpPr>
          <p:cNvPr id="15" name="Google Shape;15;p44"/>
          <p:cNvSpPr txBox="1"/>
          <p:nvPr/>
        </p:nvSpPr>
        <p:spPr>
          <a:xfrm>
            <a:off x="-76200" y="5257800"/>
            <a:ext cx="2209800" cy="5540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900"/>
              <a:buFont typeface="Arial"/>
              <a:buNone/>
            </a:pPr>
            <a:r>
              <a:rPr b="1" i="0" lang="en-US" sz="2900" u="none">
                <a:solidFill>
                  <a:schemeClr val="lt1"/>
                </a:solidFill>
                <a:latin typeface="Arial"/>
                <a:ea typeface="Arial"/>
                <a:cs typeface="Arial"/>
                <a:sym typeface="Arial"/>
              </a:rPr>
              <a:t>BITS</a:t>
            </a:r>
            <a:r>
              <a:rPr b="0" i="0" lang="en-US" sz="2900" u="none">
                <a:solidFill>
                  <a:schemeClr val="lt1"/>
                </a:solidFill>
                <a:latin typeface="Arial"/>
                <a:ea typeface="Arial"/>
                <a:cs typeface="Arial"/>
                <a:sym typeface="Arial"/>
              </a:rPr>
              <a:t> Pilani</a:t>
            </a:r>
            <a:endParaRPr/>
          </a:p>
        </p:txBody>
      </p:sp>
      <p:sp>
        <p:nvSpPr>
          <p:cNvPr id="16" name="Google Shape;16;p44"/>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Pilani Campus</a:t>
            </a:r>
            <a:endParaRPr/>
          </a:p>
        </p:txBody>
      </p:sp>
      <p:sp>
        <p:nvSpPr>
          <p:cNvPr id="17" name="Google Shape;17;p44"/>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1" i="0" sz="40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chemeClr val="dk1"/>
                </a:solidFill>
                <a:latin typeface="Arial"/>
                <a:ea typeface="Arial"/>
                <a:cs typeface="Arial"/>
                <a:sym typeface="Arial"/>
              </a:defRPr>
            </a:lvl9pPr>
          </a:lstStyle>
          <a:p/>
        </p:txBody>
      </p:sp>
      <p:sp>
        <p:nvSpPr>
          <p:cNvPr id="18" name="Google Shape;18;p44"/>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 name="Shape 21"/>
        <p:cNvGrpSpPr/>
        <p:nvPr/>
      </p:nvGrpSpPr>
      <p:grpSpPr>
        <a:xfrm>
          <a:off x="0" y="0"/>
          <a:ext cx="0" cy="0"/>
          <a:chOff x="0" y="0"/>
          <a:chExt cx="0" cy="0"/>
        </a:xfrm>
      </p:grpSpPr>
      <p:pic>
        <p:nvPicPr>
          <p:cNvPr descr="\\Server\D\jyoti\FI023_BITS_v1\styleguide img\IMG_5627_b.jpg" id="22" name="Google Shape;22;p4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23" name="Google Shape;23;p46"/>
          <p:cNvSpPr txBox="1"/>
          <p:nvPr/>
        </p:nvSpPr>
        <p:spPr>
          <a:xfrm>
            <a:off x="0" y="4281487"/>
            <a:ext cx="9144000" cy="2576512"/>
          </a:xfrm>
          <a:prstGeom prst="rect">
            <a:avLst/>
          </a:prstGeom>
          <a:solidFill>
            <a:schemeClr val="lt1"/>
          </a:solidFill>
          <a:ln cap="flat" cmpd="sng" w="9525">
            <a:solidFill>
              <a:srgbClr val="4A7EBB"/>
            </a:solidFill>
            <a:prstDash val="solid"/>
            <a:miter lim="800000"/>
            <a:headEnd len="sm" w="sm" type="none"/>
            <a:tailEnd len="sm" w="sm" type="none"/>
          </a:ln>
          <a:effectLst>
            <a:outerShdw blurRad="6350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Picture 7.png" id="24" name="Google Shape;24;p46"/>
          <p:cNvPicPr preferRelativeResize="0"/>
          <p:nvPr/>
        </p:nvPicPr>
        <p:blipFill rotWithShape="1">
          <a:blip r:embed="rId2">
            <a:alphaModFix/>
          </a:blip>
          <a:srcRect b="5334" l="1921" r="0" t="0"/>
          <a:stretch/>
        </p:blipFill>
        <p:spPr>
          <a:xfrm>
            <a:off x="6629400" y="0"/>
            <a:ext cx="2193925" cy="692150"/>
          </a:xfrm>
          <a:prstGeom prst="rect">
            <a:avLst/>
          </a:prstGeom>
          <a:noFill/>
          <a:ln>
            <a:noFill/>
          </a:ln>
        </p:spPr>
      </p:pic>
      <p:sp>
        <p:nvSpPr>
          <p:cNvPr id="25" name="Google Shape;25;p46"/>
          <p:cNvSpPr txBox="1"/>
          <p:nvPr/>
        </p:nvSpPr>
        <p:spPr>
          <a:xfrm>
            <a:off x="2882900" y="677545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6" name="Google Shape;26;p46"/>
          <p:cNvSpPr txBox="1"/>
          <p:nvPr/>
        </p:nvSpPr>
        <p:spPr>
          <a:xfrm>
            <a:off x="-12700" y="677545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7" name="Google Shape;27;p46"/>
          <p:cNvSpPr txBox="1"/>
          <p:nvPr/>
        </p:nvSpPr>
        <p:spPr>
          <a:xfrm>
            <a:off x="5778500" y="677545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8" name="Google Shape;28;p46"/>
          <p:cNvSpPr txBox="1"/>
          <p:nvPr/>
        </p:nvSpPr>
        <p:spPr>
          <a:xfrm>
            <a:off x="6858000" y="762000"/>
            <a:ext cx="2209800" cy="5540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900"/>
              <a:buFont typeface="Arial"/>
              <a:buNone/>
            </a:pPr>
            <a:r>
              <a:rPr b="1" i="0" lang="en-US" sz="2900" u="none">
                <a:solidFill>
                  <a:schemeClr val="lt1"/>
                </a:solidFill>
                <a:latin typeface="Arial"/>
                <a:ea typeface="Arial"/>
                <a:cs typeface="Arial"/>
                <a:sym typeface="Arial"/>
              </a:rPr>
              <a:t>BITS</a:t>
            </a:r>
            <a:r>
              <a:rPr b="0" i="0" lang="en-US" sz="2900" u="none">
                <a:solidFill>
                  <a:schemeClr val="lt1"/>
                </a:solidFill>
                <a:latin typeface="Arial"/>
                <a:ea typeface="Arial"/>
                <a:cs typeface="Arial"/>
                <a:sym typeface="Arial"/>
              </a:rPr>
              <a:t> Pilani</a:t>
            </a:r>
            <a:endParaRPr/>
          </a:p>
        </p:txBody>
      </p:sp>
      <p:sp>
        <p:nvSpPr>
          <p:cNvPr id="29" name="Google Shape;29;p46"/>
          <p:cNvSpPr txBox="1"/>
          <p:nvPr/>
        </p:nvSpPr>
        <p:spPr>
          <a:xfrm>
            <a:off x="7086600" y="11715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Pilani Campus</a:t>
            </a:r>
            <a:endParaRPr/>
          </a:p>
        </p:txBody>
      </p:sp>
      <p:sp>
        <p:nvSpPr>
          <p:cNvPr id="30" name="Google Shape;30;p46"/>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1" i="0" sz="40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chemeClr val="dk1"/>
                </a:solidFill>
                <a:latin typeface="Arial"/>
                <a:ea typeface="Arial"/>
                <a:cs typeface="Arial"/>
                <a:sym typeface="Arial"/>
              </a:defRPr>
            </a:lvl9pPr>
          </a:lstStyle>
          <a:p/>
        </p:txBody>
      </p:sp>
      <p:sp>
        <p:nvSpPr>
          <p:cNvPr id="31" name="Google Shape;31;p46"/>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 name="Shape 33"/>
        <p:cNvGrpSpPr/>
        <p:nvPr/>
      </p:nvGrpSpPr>
      <p:grpSpPr>
        <a:xfrm>
          <a:off x="0" y="0"/>
          <a:ext cx="0" cy="0"/>
          <a:chOff x="0" y="0"/>
          <a:chExt cx="0" cy="0"/>
        </a:xfrm>
      </p:grpSpPr>
      <p:sp>
        <p:nvSpPr>
          <p:cNvPr id="34" name="Google Shape;34;p48"/>
          <p:cNvSpPr txBox="1"/>
          <p:nvPr/>
        </p:nvSpPr>
        <p:spPr>
          <a:xfrm>
            <a:off x="3276600" y="6596062"/>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a:solidFill>
                  <a:srgbClr val="101141"/>
                </a:solidFill>
                <a:latin typeface="Arial"/>
                <a:ea typeface="Arial"/>
                <a:cs typeface="Arial"/>
                <a:sym typeface="Arial"/>
              </a:rPr>
              <a:t>BITS </a:t>
            </a:r>
            <a:r>
              <a:rPr b="0" i="0" lang="en-US" sz="1100" u="none">
                <a:solidFill>
                  <a:srgbClr val="101141"/>
                </a:solidFill>
                <a:latin typeface="Arial"/>
                <a:ea typeface="Arial"/>
                <a:cs typeface="Arial"/>
                <a:sym typeface="Arial"/>
              </a:rPr>
              <a:t>Pilani, Pilani Campus</a:t>
            </a:r>
            <a:endParaRPr/>
          </a:p>
        </p:txBody>
      </p:sp>
      <p:grpSp>
        <p:nvGrpSpPr>
          <p:cNvPr id="35" name="Google Shape;35;p48"/>
          <p:cNvGrpSpPr/>
          <p:nvPr/>
        </p:nvGrpSpPr>
        <p:grpSpPr>
          <a:xfrm>
            <a:off x="2084387" y="6550025"/>
            <a:ext cx="7059612" cy="49212"/>
            <a:chOff x="2083888" y="6550671"/>
            <a:chExt cx="7060112" cy="48665"/>
          </a:xfrm>
        </p:grpSpPr>
        <p:sp>
          <p:nvSpPr>
            <p:cNvPr id="36" name="Google Shape;36;p48"/>
            <p:cNvSpPr txBox="1"/>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7" name="Google Shape;37;p48"/>
            <p:cNvSpPr txBox="1"/>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8" name="Google Shape;38;p48"/>
            <p:cNvSpPr txBox="1"/>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pic>
        <p:nvPicPr>
          <p:cNvPr descr="Picture 7.png" id="39" name="Google Shape;39;p48"/>
          <p:cNvPicPr preferRelativeResize="0"/>
          <p:nvPr/>
        </p:nvPicPr>
        <p:blipFill rotWithShape="1">
          <a:blip r:embed="rId1">
            <a:alphaModFix/>
          </a:blip>
          <a:srcRect b="5334" l="1921" r="0" t="0"/>
          <a:stretch/>
        </p:blipFill>
        <p:spPr>
          <a:xfrm>
            <a:off x="6629400" y="0"/>
            <a:ext cx="2193925" cy="692150"/>
          </a:xfrm>
          <a:prstGeom prst="rect">
            <a:avLst/>
          </a:prstGeom>
          <a:noFill/>
          <a:ln>
            <a:noFill/>
          </a:ln>
        </p:spPr>
      </p:pic>
      <p:grpSp>
        <p:nvGrpSpPr>
          <p:cNvPr id="40" name="Google Shape;40;p48"/>
          <p:cNvGrpSpPr/>
          <p:nvPr/>
        </p:nvGrpSpPr>
        <p:grpSpPr>
          <a:xfrm>
            <a:off x="2133600" y="6553200"/>
            <a:ext cx="7010400" cy="46037"/>
            <a:chOff x="1905000" y="6553200"/>
            <a:chExt cx="7010400" cy="45719"/>
          </a:xfrm>
        </p:grpSpPr>
        <p:sp>
          <p:nvSpPr>
            <p:cNvPr id="41" name="Google Shape;41;p48"/>
            <p:cNvSpPr txBox="1"/>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 name="Google Shape;42;p48"/>
            <p:cNvSpPr txBox="1"/>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 name="Google Shape;43;p48"/>
            <p:cNvSpPr txBox="1"/>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44" name="Google Shape;44;p48"/>
          <p:cNvGrpSpPr/>
          <p:nvPr/>
        </p:nvGrpSpPr>
        <p:grpSpPr>
          <a:xfrm>
            <a:off x="0" y="1295400"/>
            <a:ext cx="7010400" cy="46037"/>
            <a:chOff x="1905000" y="6553200"/>
            <a:chExt cx="7010400" cy="45719"/>
          </a:xfrm>
        </p:grpSpPr>
        <p:sp>
          <p:nvSpPr>
            <p:cNvPr id="45" name="Google Shape;45;p48"/>
            <p:cNvSpPr txBox="1"/>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 name="Google Shape;46;p48"/>
            <p:cNvSpPr txBox="1"/>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7" name="Google Shape;47;p48"/>
            <p:cNvSpPr txBox="1"/>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48" name="Google Shape;48;p4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1" i="0" sz="40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chemeClr val="dk1"/>
                </a:solidFill>
                <a:latin typeface="Arial"/>
                <a:ea typeface="Arial"/>
                <a:cs typeface="Arial"/>
                <a:sym typeface="Arial"/>
              </a:defRPr>
            </a:lvl9pPr>
          </a:lstStyle>
          <a:p/>
        </p:txBody>
      </p:sp>
      <p:sp>
        <p:nvSpPr>
          <p:cNvPr id="49" name="Google Shape;49;p48"/>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3"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
          <p:cNvSpPr txBox="1"/>
          <p:nvPr>
            <p:ph type="title"/>
          </p:nvPr>
        </p:nvSpPr>
        <p:spPr>
          <a:xfrm>
            <a:off x="2057400" y="3733800"/>
            <a:ext cx="6629400" cy="1905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Arial"/>
              <a:buNone/>
            </a:pPr>
            <a:r>
              <a:rPr b="1" i="0" lang="en-US" sz="3200" u="none">
                <a:solidFill>
                  <a:schemeClr val="lt1"/>
                </a:solidFill>
                <a:latin typeface="Arial"/>
                <a:ea typeface="Arial"/>
                <a:cs typeface="Arial"/>
                <a:sym typeface="Arial"/>
              </a:rPr>
              <a:t>Object Oriented Programming</a:t>
            </a:r>
            <a:br>
              <a:rPr b="1" i="0" lang="en-US" sz="3200" u="none">
                <a:solidFill>
                  <a:schemeClr val="lt1"/>
                </a:solidFill>
                <a:latin typeface="Arial"/>
                <a:ea typeface="Arial"/>
                <a:cs typeface="Arial"/>
                <a:sym typeface="Arial"/>
              </a:rPr>
            </a:br>
            <a:r>
              <a:rPr b="1" i="0" lang="en-US" sz="3200" u="none">
                <a:solidFill>
                  <a:schemeClr val="lt1"/>
                </a:solidFill>
                <a:latin typeface="Arial"/>
                <a:ea typeface="Arial"/>
                <a:cs typeface="Arial"/>
                <a:sym typeface="Arial"/>
              </a:rPr>
              <a:t>CS F213</a:t>
            </a:r>
            <a:br>
              <a:rPr b="1" i="0" lang="en-US" sz="3200" u="none">
                <a:solidFill>
                  <a:schemeClr val="lt1"/>
                </a:solidFill>
                <a:latin typeface="Arial"/>
                <a:ea typeface="Arial"/>
                <a:cs typeface="Arial"/>
                <a:sym typeface="Arial"/>
              </a:rPr>
            </a:br>
            <a:r>
              <a:rPr b="1" i="0" lang="en-US" sz="3200" u="none">
                <a:solidFill>
                  <a:schemeClr val="lt1"/>
                </a:solidFill>
                <a:latin typeface="Arial"/>
                <a:ea typeface="Arial"/>
                <a:cs typeface="Arial"/>
                <a:sym typeface="Arial"/>
              </a:rPr>
              <a:t>Amit Dua</a:t>
            </a:r>
            <a:br>
              <a:rPr b="1" i="0" lang="en-US" sz="3200" u="none">
                <a:solidFill>
                  <a:schemeClr val="lt1"/>
                </a:solidFill>
                <a:latin typeface="Arial"/>
                <a:ea typeface="Arial"/>
                <a:cs typeface="Arial"/>
                <a:sym typeface="Arial"/>
              </a:rPr>
            </a:br>
            <a:endParaRPr/>
          </a:p>
        </p:txBody>
      </p:sp>
      <p:sp>
        <p:nvSpPr>
          <p:cNvPr id="58" name="Google Shape;58;p1"/>
          <p:cNvSpPr txBox="1"/>
          <p:nvPr/>
        </p:nvSpPr>
        <p:spPr>
          <a:xfrm>
            <a:off x="2819400" y="5715000"/>
            <a:ext cx="5715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0" i="0" lang="en-US" sz="1800" u="none">
                <a:solidFill>
                  <a:schemeClr val="lt1"/>
                </a:solidFill>
                <a:latin typeface="Arial"/>
                <a:ea typeface="Arial"/>
                <a:cs typeface="Arial"/>
                <a:sym typeface="Arial"/>
              </a:rPr>
              <a:t>Slide material from book “Head First Design Patterns”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0"/>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119" name="Google Shape;119;p10"/>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Franchising the pizza store</a:t>
            </a:r>
            <a:endParaRPr/>
          </a:p>
        </p:txBody>
      </p:sp>
      <p:pic>
        <p:nvPicPr>
          <p:cNvPr id="120" name="Google Shape;120;p10"/>
          <p:cNvPicPr preferRelativeResize="0"/>
          <p:nvPr/>
        </p:nvPicPr>
        <p:blipFill rotWithShape="1">
          <a:blip r:embed="rId3">
            <a:alphaModFix/>
          </a:blip>
          <a:srcRect b="0" l="0" r="0" t="0"/>
          <a:stretch/>
        </p:blipFill>
        <p:spPr>
          <a:xfrm>
            <a:off x="198437" y="1676400"/>
            <a:ext cx="8755062" cy="3657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1"/>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126" name="Google Shape;126;p11"/>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127" name="Google Shape;127;p11"/>
          <p:cNvPicPr preferRelativeResize="0"/>
          <p:nvPr/>
        </p:nvPicPr>
        <p:blipFill rotWithShape="1">
          <a:blip r:embed="rId3">
            <a:alphaModFix/>
          </a:blip>
          <a:srcRect b="0" l="0" r="0" t="0"/>
          <a:stretch/>
        </p:blipFill>
        <p:spPr>
          <a:xfrm>
            <a:off x="0" y="990600"/>
            <a:ext cx="8812212" cy="441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2"/>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put the createPizza() method back into PizzaStore, </a:t>
            </a:r>
            <a:endParaRPr/>
          </a:p>
          <a:p>
            <a:pPr indent="-342900" lvl="0" marL="342900" marR="0" rtl="0" algn="l">
              <a:lnSpc>
                <a:spcPct val="100000"/>
              </a:lnSpc>
              <a:spcBef>
                <a:spcPts val="48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but this time as an </a:t>
            </a:r>
            <a:r>
              <a:rPr b="1" i="0" lang="en-US" sz="2400" u="none">
                <a:solidFill>
                  <a:schemeClr val="dk1"/>
                </a:solidFill>
                <a:latin typeface="Arial"/>
                <a:ea typeface="Arial"/>
                <a:cs typeface="Arial"/>
                <a:sym typeface="Arial"/>
              </a:rPr>
              <a:t>abstract method</a:t>
            </a:r>
            <a:r>
              <a:rPr b="0" i="0" lang="en-US" sz="2400" u="none">
                <a:solidFill>
                  <a:schemeClr val="dk1"/>
                </a:solidFill>
                <a:latin typeface="Arial"/>
                <a:ea typeface="Arial"/>
                <a:cs typeface="Arial"/>
                <a:sym typeface="Arial"/>
              </a:rPr>
              <a:t>, </a:t>
            </a:r>
            <a:endParaRPr/>
          </a:p>
          <a:p>
            <a:pPr indent="-342900" lvl="0" marL="342900" marR="0" rtl="0" algn="l">
              <a:lnSpc>
                <a:spcPct val="100000"/>
              </a:lnSpc>
              <a:spcBef>
                <a:spcPts val="48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and then create a PizzaStore subclass for each regional style.</a:t>
            </a:r>
            <a:endParaRPr/>
          </a:p>
        </p:txBody>
      </p:sp>
      <p:sp>
        <p:nvSpPr>
          <p:cNvPr id="133" name="Google Shape;133;p12"/>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Factory pattern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3"/>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139" name="Google Shape;139;p13"/>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140" name="Google Shape;140;p13"/>
          <p:cNvPicPr preferRelativeResize="0"/>
          <p:nvPr/>
        </p:nvPicPr>
        <p:blipFill rotWithShape="1">
          <a:blip r:embed="rId3">
            <a:alphaModFix/>
          </a:blip>
          <a:srcRect b="0" l="0" r="0" t="0"/>
          <a:stretch/>
        </p:blipFill>
        <p:spPr>
          <a:xfrm>
            <a:off x="228600" y="457200"/>
            <a:ext cx="7177087" cy="6019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4"/>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146" name="Google Shape;146;p14"/>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147" name="Google Shape;147;p14"/>
          <p:cNvPicPr preferRelativeResize="0"/>
          <p:nvPr/>
        </p:nvPicPr>
        <p:blipFill rotWithShape="1">
          <a:blip r:embed="rId3">
            <a:alphaModFix/>
          </a:blip>
          <a:srcRect b="0" l="0" r="0" t="0"/>
          <a:stretch/>
        </p:blipFill>
        <p:spPr>
          <a:xfrm>
            <a:off x="0" y="0"/>
            <a:ext cx="7772400" cy="6470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5"/>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153" name="Google Shape;153;p15"/>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154" name="Google Shape;154;p15"/>
          <p:cNvPicPr preferRelativeResize="0"/>
          <p:nvPr/>
        </p:nvPicPr>
        <p:blipFill rotWithShape="1">
          <a:blip r:embed="rId3">
            <a:alphaModFix/>
          </a:blip>
          <a:srcRect b="0" l="0" r="0" t="0"/>
          <a:stretch/>
        </p:blipFill>
        <p:spPr>
          <a:xfrm>
            <a:off x="0" y="609600"/>
            <a:ext cx="8634412" cy="5638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160" name="Google Shape;160;p16"/>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161" name="Google Shape;161;p16"/>
          <p:cNvPicPr preferRelativeResize="0"/>
          <p:nvPr/>
        </p:nvPicPr>
        <p:blipFill rotWithShape="1">
          <a:blip r:embed="rId3">
            <a:alphaModFix/>
          </a:blip>
          <a:srcRect b="0" l="0" r="0" t="0"/>
          <a:stretch/>
        </p:blipFill>
        <p:spPr>
          <a:xfrm>
            <a:off x="381000" y="1371600"/>
            <a:ext cx="8580437" cy="4724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7"/>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A factory method handles object creation and encapsulates it in a subclass. This decouples the client code in the superclass from the object creation code in the subclass.</a:t>
            </a:r>
            <a:endParaRPr/>
          </a:p>
        </p:txBody>
      </p:sp>
      <p:sp>
        <p:nvSpPr>
          <p:cNvPr id="167" name="Google Shape;167;p17"/>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Factory method</a:t>
            </a:r>
            <a:endParaRPr/>
          </a:p>
        </p:txBody>
      </p:sp>
      <p:pic>
        <p:nvPicPr>
          <p:cNvPr id="168" name="Google Shape;168;p17"/>
          <p:cNvPicPr preferRelativeResize="0"/>
          <p:nvPr/>
        </p:nvPicPr>
        <p:blipFill rotWithShape="1">
          <a:blip r:embed="rId3">
            <a:alphaModFix/>
          </a:blip>
          <a:srcRect b="0" l="0" r="0" t="0"/>
          <a:stretch/>
        </p:blipFill>
        <p:spPr>
          <a:xfrm>
            <a:off x="304800" y="3276600"/>
            <a:ext cx="7972425" cy="2667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8"/>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174" name="Google Shape;174;p18"/>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175" name="Google Shape;175;p18"/>
          <p:cNvPicPr preferRelativeResize="0"/>
          <p:nvPr/>
        </p:nvPicPr>
        <p:blipFill rotWithShape="1">
          <a:blip r:embed="rId3">
            <a:alphaModFix/>
          </a:blip>
          <a:srcRect b="0" l="0" r="0" t="0"/>
          <a:stretch/>
        </p:blipFill>
        <p:spPr>
          <a:xfrm>
            <a:off x="228600" y="0"/>
            <a:ext cx="6302375" cy="6705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181" name="Google Shape;181;p19"/>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182" name="Google Shape;182;p19"/>
          <p:cNvPicPr preferRelativeResize="0"/>
          <p:nvPr/>
        </p:nvPicPr>
        <p:blipFill rotWithShape="1">
          <a:blip r:embed="rId3">
            <a:alphaModFix/>
          </a:blip>
          <a:srcRect b="0" l="0" r="0" t="0"/>
          <a:stretch/>
        </p:blipFill>
        <p:spPr>
          <a:xfrm>
            <a:off x="-12700" y="0"/>
            <a:ext cx="6900862" cy="662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2"/>
          <p:cNvSpPr txBox="1"/>
          <p:nvPr/>
        </p:nvSpPr>
        <p:spPr>
          <a:xfrm>
            <a:off x="381000" y="4648200"/>
            <a:ext cx="8153400"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Simple Factory Design pattern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188" name="Google Shape;188;p20"/>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189" name="Google Shape;189;p20"/>
          <p:cNvPicPr preferRelativeResize="0"/>
          <p:nvPr/>
        </p:nvPicPr>
        <p:blipFill rotWithShape="1">
          <a:blip r:embed="rId3">
            <a:alphaModFix/>
          </a:blip>
          <a:srcRect b="0" l="0" r="0" t="0"/>
          <a:stretch/>
        </p:blipFill>
        <p:spPr>
          <a:xfrm>
            <a:off x="0" y="0"/>
            <a:ext cx="6873875" cy="6629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195" name="Google Shape;195;p21"/>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196" name="Google Shape;196;p21"/>
          <p:cNvPicPr preferRelativeResize="0"/>
          <p:nvPr/>
        </p:nvPicPr>
        <p:blipFill rotWithShape="1">
          <a:blip r:embed="rId3">
            <a:alphaModFix/>
          </a:blip>
          <a:srcRect b="0" l="0" r="0" t="0"/>
          <a:stretch/>
        </p:blipFill>
        <p:spPr>
          <a:xfrm>
            <a:off x="0" y="0"/>
            <a:ext cx="7778750" cy="3505200"/>
          </a:xfrm>
          <a:prstGeom prst="rect">
            <a:avLst/>
          </a:prstGeom>
          <a:noFill/>
          <a:ln>
            <a:noFill/>
          </a:ln>
        </p:spPr>
      </p:pic>
      <p:pic>
        <p:nvPicPr>
          <p:cNvPr id="197" name="Google Shape;197;p21"/>
          <p:cNvPicPr preferRelativeResize="0"/>
          <p:nvPr/>
        </p:nvPicPr>
        <p:blipFill rotWithShape="1">
          <a:blip r:embed="rId4">
            <a:alphaModFix/>
          </a:blip>
          <a:srcRect b="0" l="0" r="0" t="0"/>
          <a:stretch/>
        </p:blipFill>
        <p:spPr>
          <a:xfrm>
            <a:off x="914400" y="2971800"/>
            <a:ext cx="6877050" cy="3886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203" name="Google Shape;203;p22"/>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204" name="Google Shape;204;p22"/>
          <p:cNvPicPr preferRelativeResize="0"/>
          <p:nvPr/>
        </p:nvPicPr>
        <p:blipFill rotWithShape="1">
          <a:blip r:embed="rId3">
            <a:alphaModFix/>
          </a:blip>
          <a:srcRect b="0" l="0" r="0" t="0"/>
          <a:stretch/>
        </p:blipFill>
        <p:spPr>
          <a:xfrm>
            <a:off x="0" y="533400"/>
            <a:ext cx="8915400" cy="4367212"/>
          </a:xfrm>
          <a:prstGeom prst="rect">
            <a:avLst/>
          </a:prstGeom>
          <a:noFill/>
          <a:ln>
            <a:noFill/>
          </a:ln>
        </p:spPr>
      </p:pic>
      <p:pic>
        <p:nvPicPr>
          <p:cNvPr id="205" name="Google Shape;205;p22"/>
          <p:cNvPicPr preferRelativeResize="0"/>
          <p:nvPr/>
        </p:nvPicPr>
        <p:blipFill rotWithShape="1">
          <a:blip r:embed="rId4">
            <a:alphaModFix/>
          </a:blip>
          <a:srcRect b="0" l="0" r="0" t="0"/>
          <a:stretch/>
        </p:blipFill>
        <p:spPr>
          <a:xfrm>
            <a:off x="228600" y="2971800"/>
            <a:ext cx="8686800" cy="3689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3"/>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211" name="Google Shape;211;p23"/>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212" name="Google Shape;212;p23"/>
          <p:cNvPicPr preferRelativeResize="0"/>
          <p:nvPr/>
        </p:nvPicPr>
        <p:blipFill rotWithShape="1">
          <a:blip r:embed="rId3">
            <a:alphaModFix/>
          </a:blip>
          <a:srcRect b="0" l="0" r="0" t="0"/>
          <a:stretch/>
        </p:blipFill>
        <p:spPr>
          <a:xfrm>
            <a:off x="0" y="304800"/>
            <a:ext cx="8458200" cy="6267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4"/>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218" name="Google Shape;218;p24"/>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Factory</a:t>
            </a:r>
            <a:endParaRPr/>
          </a:p>
        </p:txBody>
      </p:sp>
      <p:pic>
        <p:nvPicPr>
          <p:cNvPr id="219" name="Google Shape;219;p24"/>
          <p:cNvPicPr preferRelativeResize="0"/>
          <p:nvPr/>
        </p:nvPicPr>
        <p:blipFill rotWithShape="1">
          <a:blip r:embed="rId3">
            <a:alphaModFix/>
          </a:blip>
          <a:srcRect b="0" l="0" r="0" t="0"/>
          <a:stretch/>
        </p:blipFill>
        <p:spPr>
          <a:xfrm>
            <a:off x="127000" y="1066800"/>
            <a:ext cx="9017000" cy="5334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225" name="Google Shape;225;p25"/>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Simple Factory</a:t>
            </a:r>
            <a:endParaRPr/>
          </a:p>
        </p:txBody>
      </p:sp>
      <p:pic>
        <p:nvPicPr>
          <p:cNvPr id="226" name="Google Shape;226;p25"/>
          <p:cNvPicPr preferRelativeResize="0"/>
          <p:nvPr/>
        </p:nvPicPr>
        <p:blipFill rotWithShape="1">
          <a:blip r:embed="rId3">
            <a:alphaModFix/>
          </a:blip>
          <a:srcRect b="0" l="0" r="0" t="0"/>
          <a:stretch/>
        </p:blipFill>
        <p:spPr>
          <a:xfrm>
            <a:off x="228600" y="1371600"/>
            <a:ext cx="8534400" cy="512603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the concrete stores are extending a class that has defined createPizza() as an abstract method. </a:t>
            </a:r>
            <a:endParaRPr/>
          </a:p>
          <a:p>
            <a:pPr indent="-342900" lvl="0" marL="342900" marR="0" rtl="0" algn="l">
              <a:lnSpc>
                <a:spcPct val="100000"/>
              </a:lnSpc>
              <a:spcBef>
                <a:spcPts val="48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It is up to each store to define the behavior of the createPizza() method. </a:t>
            </a:r>
            <a:endParaRPr/>
          </a:p>
          <a:p>
            <a:pPr indent="-342900" lvl="0" marL="342900" marR="0" rtl="0" algn="l">
              <a:lnSpc>
                <a:spcPct val="100000"/>
              </a:lnSpc>
              <a:spcBef>
                <a:spcPts val="48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In Simple Factory, the factory is another object that is composed with the PizzaStore.</a:t>
            </a:r>
            <a:endParaRPr/>
          </a:p>
        </p:txBody>
      </p:sp>
      <p:sp>
        <p:nvSpPr>
          <p:cNvPr id="232" name="Google Shape;232;p26"/>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Differences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238" name="Google Shape;238;p27"/>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Questions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244" name="Google Shape;244;p28"/>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245" name="Google Shape;245;p28"/>
          <p:cNvPicPr preferRelativeResize="0"/>
          <p:nvPr/>
        </p:nvPicPr>
        <p:blipFill rotWithShape="1">
          <a:blip r:embed="rId3">
            <a:alphaModFix/>
          </a:blip>
          <a:srcRect b="0" l="0" r="0" t="0"/>
          <a:stretch/>
        </p:blipFill>
        <p:spPr>
          <a:xfrm>
            <a:off x="11112" y="1524000"/>
            <a:ext cx="9069387" cy="3733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idx="1" type="body"/>
          </p:nvPr>
        </p:nvSpPr>
        <p:spPr>
          <a:xfrm>
            <a:off x="6324600" y="1493837"/>
            <a:ext cx="2819400" cy="45259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the factory will be responsible for creating each ingredient in the ingredient family. The factory will need to create dough, sauce, cheese, and so on...</a:t>
            </a:r>
            <a:endParaRPr/>
          </a:p>
        </p:txBody>
      </p:sp>
      <p:sp>
        <p:nvSpPr>
          <p:cNvPr id="251" name="Google Shape;251;p29"/>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ingredient factories</a:t>
            </a:r>
            <a:endParaRPr/>
          </a:p>
        </p:txBody>
      </p:sp>
      <p:pic>
        <p:nvPicPr>
          <p:cNvPr id="252" name="Google Shape;252;p29"/>
          <p:cNvPicPr preferRelativeResize="0"/>
          <p:nvPr/>
        </p:nvPicPr>
        <p:blipFill rotWithShape="1">
          <a:blip r:embed="rId3">
            <a:alphaModFix/>
          </a:blip>
          <a:srcRect b="0" l="0" r="0" t="0"/>
          <a:stretch/>
        </p:blipFill>
        <p:spPr>
          <a:xfrm>
            <a:off x="0" y="0"/>
            <a:ext cx="6324600" cy="6877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3"/>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69" name="Google Shape;69;p3"/>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Pizza</a:t>
            </a:r>
            <a:endParaRPr/>
          </a:p>
        </p:txBody>
      </p:sp>
      <p:pic>
        <p:nvPicPr>
          <p:cNvPr id="70" name="Google Shape;70;p3"/>
          <p:cNvPicPr preferRelativeResize="0"/>
          <p:nvPr/>
        </p:nvPicPr>
        <p:blipFill rotWithShape="1">
          <a:blip r:embed="rId3">
            <a:alphaModFix/>
          </a:blip>
          <a:srcRect b="0" l="0" r="0" t="0"/>
          <a:stretch/>
        </p:blipFill>
        <p:spPr>
          <a:xfrm>
            <a:off x="5715000" y="1752600"/>
            <a:ext cx="2543175" cy="1981200"/>
          </a:xfrm>
          <a:prstGeom prst="rect">
            <a:avLst/>
          </a:prstGeom>
          <a:noFill/>
          <a:ln>
            <a:noFill/>
          </a:ln>
        </p:spPr>
      </p:pic>
      <p:pic>
        <p:nvPicPr>
          <p:cNvPr id="71" name="Google Shape;71;p3"/>
          <p:cNvPicPr preferRelativeResize="0"/>
          <p:nvPr/>
        </p:nvPicPr>
        <p:blipFill rotWithShape="1">
          <a:blip r:embed="rId4">
            <a:alphaModFix/>
          </a:blip>
          <a:srcRect b="0" l="0" r="0" t="0"/>
          <a:stretch/>
        </p:blipFill>
        <p:spPr>
          <a:xfrm>
            <a:off x="381000" y="3048000"/>
            <a:ext cx="8139112" cy="289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5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258" name="Google Shape;258;p30"/>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259" name="Google Shape;259;p30"/>
          <p:cNvPicPr preferRelativeResize="0"/>
          <p:nvPr/>
        </p:nvPicPr>
        <p:blipFill rotWithShape="1">
          <a:blip r:embed="rId3">
            <a:alphaModFix/>
          </a:blip>
          <a:srcRect b="0" l="0" r="0" t="0"/>
          <a:stretch/>
        </p:blipFill>
        <p:spPr>
          <a:xfrm>
            <a:off x="228600" y="1371600"/>
            <a:ext cx="8910637" cy="4114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265" name="Google Shape;265;p31"/>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266" name="Google Shape;266;p31"/>
          <p:cNvPicPr preferRelativeResize="0"/>
          <p:nvPr/>
        </p:nvPicPr>
        <p:blipFill rotWithShape="1">
          <a:blip r:embed="rId3">
            <a:alphaModFix/>
          </a:blip>
          <a:srcRect b="0" l="0" r="0" t="0"/>
          <a:stretch/>
        </p:blipFill>
        <p:spPr>
          <a:xfrm>
            <a:off x="0" y="0"/>
            <a:ext cx="6630987" cy="6858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2"/>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272" name="Google Shape;272;p32"/>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273" name="Google Shape;273;p32"/>
          <p:cNvPicPr preferRelativeResize="0"/>
          <p:nvPr/>
        </p:nvPicPr>
        <p:blipFill rotWithShape="1">
          <a:blip r:embed="rId3">
            <a:alphaModFix/>
          </a:blip>
          <a:srcRect b="0" l="0" r="0" t="0"/>
          <a:stretch/>
        </p:blipFill>
        <p:spPr>
          <a:xfrm>
            <a:off x="0" y="0"/>
            <a:ext cx="6267450" cy="6858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3"/>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279" name="Google Shape;279;p33"/>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280" name="Google Shape;280;p33"/>
          <p:cNvPicPr preferRelativeResize="0"/>
          <p:nvPr/>
        </p:nvPicPr>
        <p:blipFill rotWithShape="1">
          <a:blip r:embed="rId3">
            <a:alphaModFix/>
          </a:blip>
          <a:srcRect b="0" l="0" r="0" t="0"/>
          <a:stretch/>
        </p:blipFill>
        <p:spPr>
          <a:xfrm>
            <a:off x="76200" y="798512"/>
            <a:ext cx="8839200" cy="4687887"/>
          </a:xfrm>
          <a:prstGeom prst="rect">
            <a:avLst/>
          </a:prstGeom>
          <a:noFill/>
          <a:ln>
            <a:noFill/>
          </a:ln>
        </p:spPr>
      </p:pic>
      <p:pic>
        <p:nvPicPr>
          <p:cNvPr id="281" name="Google Shape;281;p33"/>
          <p:cNvPicPr preferRelativeResize="0"/>
          <p:nvPr/>
        </p:nvPicPr>
        <p:blipFill rotWithShape="1">
          <a:blip r:embed="rId4">
            <a:alphaModFix/>
          </a:blip>
          <a:srcRect b="0" l="0" r="0" t="0"/>
          <a:stretch/>
        </p:blipFill>
        <p:spPr>
          <a:xfrm>
            <a:off x="228600" y="5334000"/>
            <a:ext cx="6313487" cy="1295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287" name="Google Shape;287;p34"/>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288" name="Google Shape;288;p34"/>
          <p:cNvPicPr preferRelativeResize="0"/>
          <p:nvPr/>
        </p:nvPicPr>
        <p:blipFill rotWithShape="1">
          <a:blip r:embed="rId3">
            <a:alphaModFix/>
          </a:blip>
          <a:srcRect b="0" l="0" r="0" t="0"/>
          <a:stretch/>
        </p:blipFill>
        <p:spPr>
          <a:xfrm>
            <a:off x="0" y="0"/>
            <a:ext cx="8366125" cy="685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5"/>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294" name="Google Shape;294;p35"/>
          <p:cNvPicPr preferRelativeResize="0"/>
          <p:nvPr/>
        </p:nvPicPr>
        <p:blipFill rotWithShape="1">
          <a:blip r:embed="rId3">
            <a:alphaModFix/>
          </a:blip>
          <a:srcRect b="0" l="0" r="0" t="0"/>
          <a:stretch/>
        </p:blipFill>
        <p:spPr>
          <a:xfrm>
            <a:off x="2164400" y="260600"/>
            <a:ext cx="5559425" cy="2362200"/>
          </a:xfrm>
          <a:prstGeom prst="rect">
            <a:avLst/>
          </a:prstGeom>
          <a:noFill/>
          <a:ln>
            <a:noFill/>
          </a:ln>
        </p:spPr>
      </p:pic>
      <p:pic>
        <p:nvPicPr>
          <p:cNvPr id="295" name="Google Shape;295;p35"/>
          <p:cNvPicPr preferRelativeResize="0"/>
          <p:nvPr/>
        </p:nvPicPr>
        <p:blipFill rotWithShape="1">
          <a:blip r:embed="rId4">
            <a:alphaModFix/>
          </a:blip>
          <a:srcRect b="0" l="0" r="0" t="0"/>
          <a:stretch/>
        </p:blipFill>
        <p:spPr>
          <a:xfrm>
            <a:off x="2440850" y="3144325"/>
            <a:ext cx="6061075" cy="1066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fc61248bee_0_0"/>
          <p:cNvSpPr txBox="1"/>
          <p:nvPr>
            <p:ph idx="1" type="body"/>
          </p:nvPr>
        </p:nvSpPr>
        <p:spPr>
          <a:xfrm>
            <a:off x="304800" y="1493837"/>
            <a:ext cx="8229600" cy="45261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rgbClr val="101141"/>
              </a:buClr>
              <a:buSzPts val="2400"/>
              <a:buFont typeface="Calibri"/>
              <a:buAutoNum type="arabicPeriod"/>
            </a:pPr>
            <a:r>
              <a:rPr b="1" i="0" lang="en-US" sz="2400" u="none">
                <a:solidFill>
                  <a:schemeClr val="dk1"/>
                </a:solidFill>
                <a:latin typeface="Arial"/>
                <a:ea typeface="Arial"/>
                <a:cs typeface="Arial"/>
                <a:sym typeface="Arial"/>
              </a:rPr>
              <a:t>First we need a NY PizzaStore:</a:t>
            </a:r>
            <a:br>
              <a:rPr b="0" i="0" lang="en-US" sz="2400" u="none">
                <a:solidFill>
                  <a:schemeClr val="dk1"/>
                </a:solidFill>
                <a:latin typeface="Arial"/>
                <a:ea typeface="Arial"/>
                <a:cs typeface="Arial"/>
                <a:sym typeface="Arial"/>
              </a:rPr>
            </a:br>
            <a:endParaRPr/>
          </a:p>
          <a:p>
            <a:pPr indent="-457200" lvl="0" marL="457200" marR="0" rtl="0" algn="l">
              <a:lnSpc>
                <a:spcPct val="100000"/>
              </a:lnSpc>
              <a:spcBef>
                <a:spcPts val="480"/>
              </a:spcBef>
              <a:spcAft>
                <a:spcPts val="0"/>
              </a:spcAft>
              <a:buClr>
                <a:srgbClr val="101141"/>
              </a:buClr>
              <a:buSzPts val="2400"/>
              <a:buFont typeface="Calibri"/>
              <a:buAutoNum type="arabicPeriod"/>
            </a:pPr>
            <a:r>
              <a:rPr b="1" i="0" lang="en-US" sz="2400" u="none">
                <a:solidFill>
                  <a:schemeClr val="dk1"/>
                </a:solidFill>
                <a:latin typeface="Arial"/>
                <a:ea typeface="Arial"/>
                <a:cs typeface="Arial"/>
                <a:sym typeface="Arial"/>
              </a:rPr>
              <a:t>Now that we have a store, we can take an order:</a:t>
            </a:r>
            <a:endParaRPr/>
          </a:p>
          <a:p>
            <a:pPr indent="-457200" lvl="0" marL="457200" marR="0" rtl="0" algn="l">
              <a:lnSpc>
                <a:spcPct val="100000"/>
              </a:lnSpc>
              <a:spcBef>
                <a:spcPts val="480"/>
              </a:spcBef>
              <a:spcAft>
                <a:spcPts val="0"/>
              </a:spcAft>
              <a:buClr>
                <a:schemeClr val="dk1"/>
              </a:buClr>
              <a:buSzPts val="2400"/>
              <a:buFont typeface="Arial"/>
              <a:buNone/>
            </a:pPr>
            <a:r>
              <a:t/>
            </a:r>
            <a:endParaRPr b="1" i="0" sz="2400" u="none">
              <a:solidFill>
                <a:schemeClr val="dk1"/>
              </a:solidFill>
              <a:latin typeface="Arial"/>
              <a:ea typeface="Arial"/>
              <a:cs typeface="Arial"/>
              <a:sym typeface="Arial"/>
            </a:endParaRPr>
          </a:p>
          <a:p>
            <a:pPr indent="-457200" lvl="0" marL="457200" marR="0" rtl="0" algn="l">
              <a:lnSpc>
                <a:spcPct val="100000"/>
              </a:lnSpc>
              <a:spcBef>
                <a:spcPts val="480"/>
              </a:spcBef>
              <a:spcAft>
                <a:spcPts val="0"/>
              </a:spcAft>
              <a:buClr>
                <a:schemeClr val="dk1"/>
              </a:buClr>
              <a:buSzPts val="2400"/>
              <a:buFont typeface="Arial"/>
              <a:buNone/>
            </a:pPr>
            <a:r>
              <a:t/>
            </a:r>
            <a:endParaRPr b="1" i="0" sz="2400" u="none">
              <a:solidFill>
                <a:schemeClr val="dk1"/>
              </a:solidFill>
              <a:latin typeface="Arial"/>
              <a:ea typeface="Arial"/>
              <a:cs typeface="Arial"/>
              <a:sym typeface="Arial"/>
            </a:endParaRPr>
          </a:p>
          <a:p>
            <a:pPr indent="-457200" lvl="0" marL="457200" marR="0" rtl="0" algn="l">
              <a:lnSpc>
                <a:spcPct val="100000"/>
              </a:lnSpc>
              <a:spcBef>
                <a:spcPts val="480"/>
              </a:spcBef>
              <a:spcAft>
                <a:spcPts val="0"/>
              </a:spcAft>
              <a:buClr>
                <a:schemeClr val="dk1"/>
              </a:buClr>
              <a:buSzPts val="2400"/>
              <a:buFont typeface="Arial"/>
              <a:buNone/>
            </a:pPr>
            <a:r>
              <a:t/>
            </a:r>
            <a:endParaRPr b="1" i="0" sz="2400" u="none">
              <a:solidFill>
                <a:schemeClr val="dk1"/>
              </a:solidFill>
              <a:latin typeface="Arial"/>
              <a:ea typeface="Arial"/>
              <a:cs typeface="Arial"/>
              <a:sym typeface="Arial"/>
            </a:endParaRPr>
          </a:p>
          <a:p>
            <a:pPr indent="-457200" lvl="0" marL="457200" marR="0" rtl="0" algn="l">
              <a:lnSpc>
                <a:spcPct val="100000"/>
              </a:lnSpc>
              <a:spcBef>
                <a:spcPts val="480"/>
              </a:spcBef>
              <a:spcAft>
                <a:spcPts val="0"/>
              </a:spcAft>
              <a:buClr>
                <a:schemeClr val="dk1"/>
              </a:buClr>
              <a:buSzPts val="2400"/>
              <a:buFont typeface="Arial"/>
              <a:buNone/>
            </a:pPr>
            <a:r>
              <a:t/>
            </a:r>
            <a:endParaRPr b="1" i="0" sz="2400" u="none">
              <a:solidFill>
                <a:schemeClr val="dk1"/>
              </a:solidFill>
              <a:latin typeface="Arial"/>
              <a:ea typeface="Arial"/>
              <a:cs typeface="Arial"/>
              <a:sym typeface="Arial"/>
            </a:endParaRPr>
          </a:p>
          <a:p>
            <a:pPr indent="-457200" lvl="0" marL="457200" marR="0" rtl="0" algn="l">
              <a:lnSpc>
                <a:spcPct val="100000"/>
              </a:lnSpc>
              <a:spcBef>
                <a:spcPts val="480"/>
              </a:spcBef>
              <a:spcAft>
                <a:spcPts val="0"/>
              </a:spcAft>
              <a:buClr>
                <a:srgbClr val="101141"/>
              </a:buClr>
              <a:buSzPts val="2400"/>
              <a:buFont typeface="Calibri"/>
              <a:buAutoNum type="arabicPeriod"/>
            </a:pPr>
            <a:r>
              <a:rPr b="1" i="0" lang="en-US" sz="2400" u="none">
                <a:solidFill>
                  <a:schemeClr val="dk1"/>
                </a:solidFill>
                <a:latin typeface="Arial"/>
                <a:ea typeface="Arial"/>
                <a:cs typeface="Arial"/>
                <a:sym typeface="Arial"/>
              </a:rPr>
              <a:t>The orderPizza() method first calls the createPizza() method:</a:t>
            </a:r>
            <a:endParaRPr/>
          </a:p>
          <a:p>
            <a:pPr indent="-457200" lvl="0" marL="457200" marR="0" rtl="0" algn="l">
              <a:lnSpc>
                <a:spcPct val="100000"/>
              </a:lnSpc>
              <a:spcBef>
                <a:spcPts val="48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			Pizza pizza = createPizza("cheese");</a:t>
            </a:r>
            <a:endParaRPr/>
          </a:p>
        </p:txBody>
      </p:sp>
      <p:sp>
        <p:nvSpPr>
          <p:cNvPr id="301" name="Google Shape;301;gfc61248bee_0_0"/>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302" name="Google Shape;302;gfc61248bee_0_0"/>
          <p:cNvPicPr preferRelativeResize="0"/>
          <p:nvPr/>
        </p:nvPicPr>
        <p:blipFill rotWithShape="1">
          <a:blip r:embed="rId3">
            <a:alphaModFix/>
          </a:blip>
          <a:srcRect b="0" l="0" r="0" t="0"/>
          <a:stretch/>
        </p:blipFill>
        <p:spPr>
          <a:xfrm>
            <a:off x="2606675" y="2895600"/>
            <a:ext cx="6061075" cy="1066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6"/>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When the createPizza() method is called, that’s when our ingredient factory gets involved:</a:t>
            </a:r>
            <a:endParaRPr/>
          </a:p>
        </p:txBody>
      </p:sp>
      <p:sp>
        <p:nvSpPr>
          <p:cNvPr id="308" name="Google Shape;308;p36"/>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CreatePizza</a:t>
            </a:r>
            <a:endParaRPr/>
          </a:p>
        </p:txBody>
      </p:sp>
      <p:pic>
        <p:nvPicPr>
          <p:cNvPr id="309" name="Google Shape;309;p36"/>
          <p:cNvPicPr preferRelativeResize="0"/>
          <p:nvPr/>
        </p:nvPicPr>
        <p:blipFill rotWithShape="1">
          <a:blip r:embed="rId3">
            <a:alphaModFix/>
          </a:blip>
          <a:srcRect b="0" l="0" r="0" t="0"/>
          <a:stretch/>
        </p:blipFill>
        <p:spPr>
          <a:xfrm>
            <a:off x="685800" y="2289175"/>
            <a:ext cx="6172200" cy="4378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7"/>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Next we need to prepare the pizza. Once the prepare() method is called, the factory is asked to prepare ingredients:</a:t>
            </a:r>
            <a:endParaRPr/>
          </a:p>
        </p:txBody>
      </p:sp>
      <p:sp>
        <p:nvSpPr>
          <p:cNvPr id="315" name="Google Shape;315;p37"/>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316" name="Google Shape;316;p37"/>
          <p:cNvPicPr preferRelativeResize="0"/>
          <p:nvPr/>
        </p:nvPicPr>
        <p:blipFill rotWithShape="1">
          <a:blip r:embed="rId3">
            <a:alphaModFix/>
          </a:blip>
          <a:srcRect b="0" l="0" r="0" t="0"/>
          <a:stretch/>
        </p:blipFill>
        <p:spPr>
          <a:xfrm>
            <a:off x="685800" y="2743200"/>
            <a:ext cx="6781800" cy="3390900"/>
          </a:xfrm>
          <a:prstGeom prst="rect">
            <a:avLst/>
          </a:prstGeom>
          <a:noFill/>
          <a:ln>
            <a:noFill/>
          </a:ln>
        </p:spPr>
      </p:pic>
      <p:sp>
        <p:nvSpPr>
          <p:cNvPr id="317" name="Google Shape;317;p37"/>
          <p:cNvSpPr txBox="1"/>
          <p:nvPr/>
        </p:nvSpPr>
        <p:spPr>
          <a:xfrm>
            <a:off x="3962400" y="5562600"/>
            <a:ext cx="5029200"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Finally, we have the prepared pizza in hand and the orderPizza() method bakes, cuts, and boxes the pizza.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8"/>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The Abstract Factory Pattern</a:t>
            </a:r>
            <a:r>
              <a:rPr b="0" i="0" lang="en-US" sz="2400" u="none">
                <a:solidFill>
                  <a:schemeClr val="dk1"/>
                </a:solidFill>
                <a:latin typeface="Arial"/>
                <a:ea typeface="Arial"/>
                <a:cs typeface="Arial"/>
                <a:sym typeface="Arial"/>
              </a:rPr>
              <a:t> provides an interface for creating families of related or dependent objects without specifying their concrete classes.</a:t>
            </a:r>
            <a:endParaRPr/>
          </a:p>
        </p:txBody>
      </p:sp>
      <p:sp>
        <p:nvSpPr>
          <p:cNvPr id="323" name="Google Shape;323;p38"/>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Abstract Factory Pattern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4"/>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77" name="Google Shape;77;p4"/>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78" name="Google Shape;78;p4"/>
          <p:cNvPicPr preferRelativeResize="0"/>
          <p:nvPr/>
        </p:nvPicPr>
        <p:blipFill rotWithShape="1">
          <a:blip r:embed="rId3">
            <a:alphaModFix/>
          </a:blip>
          <a:srcRect b="0" l="0" r="0" t="0"/>
          <a:stretch/>
        </p:blipFill>
        <p:spPr>
          <a:xfrm>
            <a:off x="0" y="1295400"/>
            <a:ext cx="8234362" cy="5105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9"/>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329" name="Google Shape;329;p39"/>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330" name="Google Shape;330;p39"/>
          <p:cNvPicPr preferRelativeResize="0"/>
          <p:nvPr/>
        </p:nvPicPr>
        <p:blipFill rotWithShape="1">
          <a:blip r:embed="rId3">
            <a:alphaModFix/>
          </a:blip>
          <a:srcRect b="0" l="0" r="0" t="0"/>
          <a:stretch/>
        </p:blipFill>
        <p:spPr>
          <a:xfrm>
            <a:off x="0" y="0"/>
            <a:ext cx="8686800" cy="66389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0"/>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336" name="Google Shape;336;p40"/>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337" name="Google Shape;337;p40"/>
          <p:cNvPicPr preferRelativeResize="0"/>
          <p:nvPr/>
        </p:nvPicPr>
        <p:blipFill rotWithShape="1">
          <a:blip r:embed="rId3">
            <a:alphaModFix/>
          </a:blip>
          <a:srcRect b="0" l="0" r="0" t="0"/>
          <a:stretch/>
        </p:blipFill>
        <p:spPr>
          <a:xfrm>
            <a:off x="0" y="0"/>
            <a:ext cx="6202362" cy="6858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1"/>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343" name="Google Shape;343;p41"/>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344" name="Google Shape;344;p41"/>
          <p:cNvPicPr preferRelativeResize="0"/>
          <p:nvPr/>
        </p:nvPicPr>
        <p:blipFill rotWithShape="1">
          <a:blip r:embed="rId3">
            <a:alphaModFix/>
          </a:blip>
          <a:srcRect b="0" l="0" r="0" t="0"/>
          <a:stretch/>
        </p:blipFill>
        <p:spPr>
          <a:xfrm>
            <a:off x="0" y="0"/>
            <a:ext cx="6096000" cy="6870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2"/>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350" name="Google Shape;350;p42"/>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351" name="Google Shape;351;p42"/>
          <p:cNvPicPr preferRelativeResize="0"/>
          <p:nvPr/>
        </p:nvPicPr>
        <p:blipFill rotWithShape="1">
          <a:blip r:embed="rId3">
            <a:alphaModFix/>
          </a:blip>
          <a:srcRect b="0" l="0" r="0" t="0"/>
          <a:stretch/>
        </p:blipFill>
        <p:spPr>
          <a:xfrm>
            <a:off x="0" y="228600"/>
            <a:ext cx="6443662" cy="6629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3"/>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Abstract Factory is used whenever you have families of products you need to create and you want to make sure your clients create products that belong together.</a:t>
            </a:r>
            <a:endParaRPr/>
          </a:p>
          <a:p>
            <a:pPr indent="-342900" lvl="0" marL="342900" marR="0" rtl="0" algn="just">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342900" lvl="0" marL="342900" marR="0" rtl="0" algn="just">
              <a:lnSpc>
                <a:spcPct val="100000"/>
              </a:lnSpc>
              <a:spcBef>
                <a:spcPts val="48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Factory Method is used to decouple your client code from the concrete classes you need to instantiate, or if you don’t know ahead of time all the concrete classes you are going to need. To use me, just subclass me and implement my factory method!</a:t>
            </a:r>
            <a:endParaRPr/>
          </a:p>
        </p:txBody>
      </p:sp>
      <p:sp>
        <p:nvSpPr>
          <p:cNvPr id="357" name="Google Shape;357;p43"/>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Summary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5"/>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84" name="Google Shape;84;p5"/>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16129"/>
              </a:lnSpc>
              <a:spcBef>
                <a:spcPts val="0"/>
              </a:spcBef>
              <a:spcAft>
                <a:spcPts val="0"/>
              </a:spcAft>
              <a:buClr>
                <a:schemeClr val="dk1"/>
              </a:buClr>
              <a:buSzPts val="3100"/>
              <a:buFont typeface="Arial"/>
              <a:buNone/>
            </a:pPr>
            <a:r>
              <a:rPr b="1" i="0" lang="en-US" sz="3100" u="none">
                <a:solidFill>
                  <a:schemeClr val="dk1"/>
                </a:solidFill>
                <a:latin typeface="Arial"/>
                <a:ea typeface="Arial"/>
                <a:cs typeface="Arial"/>
                <a:sym typeface="Arial"/>
              </a:rPr>
              <a:t>New situation violates ‘Open for extension closed for modification’</a:t>
            </a:r>
            <a:endParaRPr/>
          </a:p>
        </p:txBody>
      </p:sp>
      <p:pic>
        <p:nvPicPr>
          <p:cNvPr id="85" name="Google Shape;85;p5"/>
          <p:cNvPicPr preferRelativeResize="0"/>
          <p:nvPr/>
        </p:nvPicPr>
        <p:blipFill rotWithShape="1">
          <a:blip r:embed="rId3">
            <a:alphaModFix/>
          </a:blip>
          <a:srcRect b="0" l="0" r="0" t="0"/>
          <a:stretch/>
        </p:blipFill>
        <p:spPr>
          <a:xfrm>
            <a:off x="381000" y="1263650"/>
            <a:ext cx="7086600" cy="5594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6"/>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91" name="Google Shape;91;p6"/>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92" name="Google Shape;92;p6"/>
          <p:cNvPicPr preferRelativeResize="0"/>
          <p:nvPr/>
        </p:nvPicPr>
        <p:blipFill rotWithShape="1">
          <a:blip r:embed="rId3">
            <a:alphaModFix/>
          </a:blip>
          <a:srcRect b="0" l="0" r="0" t="0"/>
          <a:stretch/>
        </p:blipFill>
        <p:spPr>
          <a:xfrm>
            <a:off x="0" y="0"/>
            <a:ext cx="7418387"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7"/>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98" name="Google Shape;98;p7"/>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99" name="Google Shape;99;p7"/>
          <p:cNvPicPr preferRelativeResize="0"/>
          <p:nvPr/>
        </p:nvPicPr>
        <p:blipFill rotWithShape="1">
          <a:blip r:embed="rId3">
            <a:alphaModFix/>
          </a:blip>
          <a:srcRect b="0" l="0" r="0" t="0"/>
          <a:stretch/>
        </p:blipFill>
        <p:spPr>
          <a:xfrm>
            <a:off x="228600" y="1371600"/>
            <a:ext cx="7905750" cy="5105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8"/>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105" name="Google Shape;105;p8"/>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106" name="Google Shape;106;p8"/>
          <p:cNvPicPr preferRelativeResize="0"/>
          <p:nvPr/>
        </p:nvPicPr>
        <p:blipFill rotWithShape="1">
          <a:blip r:embed="rId3">
            <a:alphaModFix/>
          </a:blip>
          <a:srcRect b="0" l="0" r="0" t="0"/>
          <a:stretch/>
        </p:blipFill>
        <p:spPr>
          <a:xfrm>
            <a:off x="228600" y="609600"/>
            <a:ext cx="8001000" cy="58975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9"/>
          <p:cNvSpPr txBox="1"/>
          <p:nvPr>
            <p:ph idx="1" type="body"/>
          </p:nvPr>
        </p:nvSpPr>
        <p:spPr>
          <a:xfrm>
            <a:off x="304800" y="1493837"/>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112" name="Google Shape;112;p9"/>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113" name="Google Shape;113;p9"/>
          <p:cNvPicPr preferRelativeResize="0"/>
          <p:nvPr/>
        </p:nvPicPr>
        <p:blipFill rotWithShape="1">
          <a:blip r:embed="rId3">
            <a:alphaModFix/>
          </a:blip>
          <a:srcRect b="0" l="0" r="0" t="0"/>
          <a:stretch/>
        </p:blipFill>
        <p:spPr>
          <a:xfrm>
            <a:off x="228600" y="1371600"/>
            <a:ext cx="8534400" cy="51260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2011-09-14T09:42:05Z</dcterms:created>
  <dc:creator>Admin</dc:creator>
</cp:coreProperties>
</file>